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17"/>
  </p:notesMasterIdLst>
  <p:handoutMasterIdLst>
    <p:handoutMasterId r:id="rId18"/>
  </p:handoutMasterIdLst>
  <p:sldIdLst>
    <p:sldId id="1735" r:id="rId3"/>
    <p:sldId id="2120" r:id="rId4"/>
    <p:sldId id="2346" r:id="rId5"/>
    <p:sldId id="2347" r:id="rId6"/>
    <p:sldId id="2348" r:id="rId7"/>
    <p:sldId id="2349" r:id="rId8"/>
    <p:sldId id="2350" r:id="rId9"/>
    <p:sldId id="2351" r:id="rId10"/>
    <p:sldId id="2320" r:id="rId11"/>
    <p:sldId id="2330" r:id="rId12"/>
    <p:sldId id="2352" r:id="rId13"/>
    <p:sldId id="2353" r:id="rId14"/>
    <p:sldId id="2354" r:id="rId15"/>
    <p:sldId id="170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5067" autoAdjust="0"/>
  </p:normalViewPr>
  <p:slideViewPr>
    <p:cSldViewPr>
      <p:cViewPr varScale="1">
        <p:scale>
          <a:sx n="98" d="100"/>
          <a:sy n="98" d="100"/>
        </p:scale>
        <p:origin x="50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Link article to one specific issue of a journal (using 773)</a:t>
            </a:r>
            <a:endParaRPr lang="en-US" sz="3000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3BF33-D988-43A5-B030-263A7CBCA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76" y="2489919"/>
            <a:ext cx="7911403" cy="2251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BE168-53CE-4C4E-A0BB-56645AB9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32" y="769073"/>
            <a:ext cx="7702336" cy="1598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CD60A3-B3EF-417B-8733-CC514FE598A3}"/>
              </a:ext>
            </a:extLst>
          </p:cNvPr>
          <p:cNvSpPr/>
          <p:nvPr/>
        </p:nvSpPr>
        <p:spPr bwMode="auto">
          <a:xfrm>
            <a:off x="1403648" y="1713042"/>
            <a:ext cx="1267364" cy="2304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B62BCA-8CE0-4374-AD5A-FAEA7F19811D}"/>
              </a:ext>
            </a:extLst>
          </p:cNvPr>
          <p:cNvSpPr/>
          <p:nvPr/>
        </p:nvSpPr>
        <p:spPr bwMode="auto">
          <a:xfrm>
            <a:off x="2533017" y="2489918"/>
            <a:ext cx="4149973" cy="3890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009CF-66A0-4EC1-9088-85DC4AB86A0A}"/>
              </a:ext>
            </a:extLst>
          </p:cNvPr>
          <p:cNvSpPr txBox="1"/>
          <p:nvPr/>
        </p:nvSpPr>
        <p:spPr>
          <a:xfrm>
            <a:off x="5148064" y="717233"/>
            <a:ext cx="391542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search results in Alma searching for article “Ponderation over developing rural libraries in China”</a:t>
            </a:r>
          </a:p>
        </p:txBody>
      </p:sp>
    </p:spTree>
    <p:extLst>
      <p:ext uri="{BB962C8B-B14F-4D97-AF65-F5344CB8AC3E}">
        <p14:creationId xmlns:p14="http://schemas.microsoft.com/office/powerpoint/2010/main" val="134448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F2B473-14DB-4D7F-965E-F9F272536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74" y="669560"/>
            <a:ext cx="8165793" cy="41581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BCACD7-D339-4F29-9A69-57E2EF445DA0}"/>
              </a:ext>
            </a:extLst>
          </p:cNvPr>
          <p:cNvSpPr/>
          <p:nvPr/>
        </p:nvSpPr>
        <p:spPr bwMode="auto">
          <a:xfrm>
            <a:off x="320774" y="649826"/>
            <a:ext cx="1154882" cy="1915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1D43BB-46E1-461A-BBCB-93D94C2000CE}"/>
              </a:ext>
            </a:extLst>
          </p:cNvPr>
          <p:cNvSpPr/>
          <p:nvPr/>
        </p:nvSpPr>
        <p:spPr bwMode="auto">
          <a:xfrm>
            <a:off x="474829" y="3341089"/>
            <a:ext cx="3781650" cy="5149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631CE-EA28-41E1-A46E-DCBD95E27F9F}"/>
              </a:ext>
            </a:extLst>
          </p:cNvPr>
          <p:cNvSpPr/>
          <p:nvPr/>
        </p:nvSpPr>
        <p:spPr bwMode="auto">
          <a:xfrm>
            <a:off x="248525" y="4668626"/>
            <a:ext cx="1154882" cy="1915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009CF-66A0-4EC1-9088-85DC4AB86A0A}"/>
              </a:ext>
            </a:extLst>
          </p:cNvPr>
          <p:cNvSpPr txBox="1"/>
          <p:nvPr/>
        </p:nvSpPr>
        <p:spPr>
          <a:xfrm>
            <a:off x="5148064" y="717233"/>
            <a:ext cx="391542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This is the BIBFRAME results in Alma searching for article “Ponderation over developing rural libraries in China” (</a:t>
            </a:r>
            <a:r>
              <a:rPr lang="en-US" sz="1600" dirty="0" err="1"/>
              <a:t>partOf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207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DCFFB5A-3B99-4E2B-BAF8-97D9CBFF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04" y="2658420"/>
            <a:ext cx="7010400" cy="1657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800200"/>
          </a:xfrm>
        </p:spPr>
        <p:txBody>
          <a:bodyPr>
            <a:normAutofit/>
          </a:bodyPr>
          <a:lstStyle/>
          <a:p>
            <a:r>
              <a:rPr lang="en-US" dirty="0"/>
              <a:t>If we search in Primo for the article “Ponderation over developing rural libraries in China” then the GetIt tab will point to the related record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D0EFF-3989-4E83-8CF1-4D317916D281}"/>
              </a:ext>
            </a:extLst>
          </p:cNvPr>
          <p:cNvSpPr/>
          <p:nvPr/>
        </p:nvSpPr>
        <p:spPr bwMode="auto">
          <a:xfrm>
            <a:off x="1475656" y="3351714"/>
            <a:ext cx="1162741" cy="3001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41DC-3D84-47C1-819C-3B37EB852F73}"/>
              </a:ext>
            </a:extLst>
          </p:cNvPr>
          <p:cNvSpPr/>
          <p:nvPr/>
        </p:nvSpPr>
        <p:spPr bwMode="auto">
          <a:xfrm>
            <a:off x="1259632" y="2751678"/>
            <a:ext cx="1872208" cy="3001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52BD3-C21F-4788-9545-9EB871611A5E}"/>
              </a:ext>
            </a:extLst>
          </p:cNvPr>
          <p:cNvSpPr txBox="1"/>
          <p:nvPr/>
        </p:nvSpPr>
        <p:spPr>
          <a:xfrm>
            <a:off x="4317939" y="2175586"/>
            <a:ext cx="252028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will link directly to the inventory of the Journal in Primo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F522CF-A608-45A5-BD1A-35EE84578B8F}"/>
              </a:ext>
            </a:extLst>
          </p:cNvPr>
          <p:cNvCxnSpPr>
            <a:cxnSpLocks/>
          </p:cNvCxnSpPr>
          <p:nvPr/>
        </p:nvCxnSpPr>
        <p:spPr>
          <a:xfrm flipH="1">
            <a:off x="3779912" y="2901756"/>
            <a:ext cx="522305" cy="4289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6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9CAA0-3081-4390-8D77-4CD4319F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897389"/>
            <a:ext cx="5553075" cy="2914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800200"/>
          </a:xfrm>
        </p:spPr>
        <p:txBody>
          <a:bodyPr>
            <a:normAutofit/>
          </a:bodyPr>
          <a:lstStyle/>
          <a:p>
            <a:r>
              <a:rPr lang="en-US" dirty="0"/>
              <a:t>If we search in Primo for the article “Ponderation over developing rural libraries in China” then the “Details” will point to the related record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41DC-3D84-47C1-819C-3B37EB852F73}"/>
              </a:ext>
            </a:extLst>
          </p:cNvPr>
          <p:cNvSpPr/>
          <p:nvPr/>
        </p:nvSpPr>
        <p:spPr bwMode="auto">
          <a:xfrm>
            <a:off x="1795462" y="2709446"/>
            <a:ext cx="5368826" cy="3001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0DD29-25D0-4737-9225-7DDE4E7A8E76}"/>
              </a:ext>
            </a:extLst>
          </p:cNvPr>
          <p:cNvSpPr txBox="1"/>
          <p:nvPr/>
        </p:nvSpPr>
        <p:spPr>
          <a:xfrm>
            <a:off x="5940152" y="3651870"/>
            <a:ext cx="25202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will link directly to the Journal in Primo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74FE40-6E7F-49C4-9C80-A584D3A5DCF5}"/>
              </a:ext>
            </a:extLst>
          </p:cNvPr>
          <p:cNvCxnSpPr>
            <a:cxnSpLocks/>
          </p:cNvCxnSpPr>
          <p:nvPr/>
        </p:nvCxnSpPr>
        <p:spPr>
          <a:xfrm flipH="1" flipV="1">
            <a:off x="6588224" y="3147297"/>
            <a:ext cx="216024" cy="5045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1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now:</a:t>
            </a:r>
          </a:p>
          <a:p>
            <a:r>
              <a:rPr lang="en-US" dirty="0"/>
              <a:t>Link from a bibliographic record which is an article and has no items to one of 6 issues of a related journal (to the issue where the article is located).</a:t>
            </a:r>
          </a:p>
          <a:p>
            <a:r>
              <a:rPr lang="en-US" dirty="0"/>
              <a:t>Use 773 sub field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/>
              <a:t> to link to the 035 of the related bibliographic record.</a:t>
            </a:r>
          </a:p>
          <a:p>
            <a:r>
              <a:rPr lang="en-US" dirty="0"/>
              <a:t>Use 773 sub field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to link to the specific issue enumeration level a, b and c and also year.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800200"/>
          </a:xfrm>
        </p:spPr>
        <p:txBody>
          <a:bodyPr>
            <a:normAutofit/>
          </a:bodyPr>
          <a:lstStyle/>
          <a:p>
            <a:r>
              <a:rPr lang="en-US" dirty="0"/>
              <a:t>When the host record has several items the subfield g can point to a specific item. </a:t>
            </a:r>
          </a:p>
          <a:p>
            <a:r>
              <a:rPr lang="en-US" dirty="0"/>
              <a:t>The subfield g will contain the following text followed by the actual value (example to follow): 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C7AF9-1478-4D0D-AF1F-325E65732EA2}"/>
              </a:ext>
            </a:extLst>
          </p:cNvPr>
          <p:cNvSpPr txBox="1"/>
          <p:nvPr/>
        </p:nvSpPr>
        <p:spPr>
          <a:xfrm>
            <a:off x="616285" y="2715766"/>
            <a:ext cx="802664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Year                               </a:t>
            </a:r>
            <a:r>
              <a:rPr lang="en-US" dirty="0" err="1"/>
              <a:t>yr</a:t>
            </a:r>
            <a:r>
              <a:rPr lang="en-US" dirty="0"/>
              <a:t>:</a:t>
            </a:r>
          </a:p>
          <a:p>
            <a:pPr algn="l"/>
            <a:r>
              <a:rPr lang="en-US" dirty="0"/>
              <a:t>Volume or barcode:   no:</a:t>
            </a:r>
          </a:p>
          <a:p>
            <a:pPr algn="l"/>
            <a:r>
              <a:rPr lang="en-US" dirty="0"/>
              <a:t>Part                               pt:</a:t>
            </a:r>
          </a:p>
          <a:p>
            <a:pPr algn="l"/>
            <a:r>
              <a:rPr lang="en-US" dirty="0"/>
              <a:t>Issue                             </a:t>
            </a:r>
            <a:r>
              <a:rPr lang="en-US" dirty="0" err="1"/>
              <a:t>iss</a:t>
            </a:r>
            <a:r>
              <a:rPr lang="en-US" dirty="0"/>
              <a:t>:</a:t>
            </a:r>
          </a:p>
          <a:p>
            <a:pPr algn="l"/>
            <a:r>
              <a:rPr lang="en-US" dirty="0"/>
              <a:t>Pages                            p:</a:t>
            </a:r>
          </a:p>
        </p:txBody>
      </p:sp>
    </p:spTree>
    <p:extLst>
      <p:ext uri="{BB962C8B-B14F-4D97-AF65-F5344CB8AC3E}">
        <p14:creationId xmlns:p14="http://schemas.microsoft.com/office/powerpoint/2010/main" val="177486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800200"/>
          </a:xfrm>
        </p:spPr>
        <p:txBody>
          <a:bodyPr>
            <a:normAutofit/>
          </a:bodyPr>
          <a:lstStyle/>
          <a:p>
            <a:r>
              <a:rPr lang="en-US" dirty="0"/>
              <a:t>As we will see on the next slide:</a:t>
            </a:r>
          </a:p>
          <a:p>
            <a:r>
              <a:rPr lang="en-US" dirty="0"/>
              <a:t>The “Journal of Library Science in China” has 6 issues.</a:t>
            </a:r>
          </a:p>
          <a:p>
            <a:r>
              <a:rPr lang="en-US" dirty="0"/>
              <a:t>We will link to an article in: Vol. 3 </a:t>
            </a:r>
            <a:r>
              <a:rPr lang="en-US" dirty="0" err="1"/>
              <a:t>Iss</a:t>
            </a:r>
            <a:r>
              <a:rPr lang="en-US" dirty="0"/>
              <a:t>. 2 Part 2. (2013)</a:t>
            </a:r>
          </a:p>
          <a:p>
            <a:endParaRPr lang="en-US" dirty="0"/>
          </a:p>
          <a:p>
            <a:endParaRPr lang="en-US" dirty="0"/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796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62580-6677-43AA-B601-806F83AA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5" y="627534"/>
            <a:ext cx="8961120" cy="4231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86A600-9C29-4F76-9F95-55FBA4212030}"/>
              </a:ext>
            </a:extLst>
          </p:cNvPr>
          <p:cNvSpPr/>
          <p:nvPr/>
        </p:nvSpPr>
        <p:spPr bwMode="auto">
          <a:xfrm>
            <a:off x="731500" y="1110103"/>
            <a:ext cx="7334647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8C6DC-8D8A-4604-BE4F-6F43D68BBE56}"/>
              </a:ext>
            </a:extLst>
          </p:cNvPr>
          <p:cNvSpPr/>
          <p:nvPr/>
        </p:nvSpPr>
        <p:spPr bwMode="auto">
          <a:xfrm>
            <a:off x="4149545" y="3374742"/>
            <a:ext cx="1401782" cy="2304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16C68-8855-4A2A-9D16-0FBFB73E336F}"/>
              </a:ext>
            </a:extLst>
          </p:cNvPr>
          <p:cNvSpPr txBox="1"/>
          <p:nvPr/>
        </p:nvSpPr>
        <p:spPr>
          <a:xfrm>
            <a:off x="5220072" y="2351545"/>
            <a:ext cx="353326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We will link to:</a:t>
            </a:r>
            <a:br>
              <a:rPr lang="en-US" sz="1600" dirty="0"/>
            </a:br>
            <a:r>
              <a:rPr lang="en-US" sz="1600" dirty="0"/>
              <a:t>Vol. 3 Iss. 2 Part 2. (2013)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B95C67-D773-45CC-97C6-8890BCC4E450}"/>
              </a:ext>
            </a:extLst>
          </p:cNvPr>
          <p:cNvCxnSpPr>
            <a:cxnSpLocks/>
          </p:cNvCxnSpPr>
          <p:nvPr/>
        </p:nvCxnSpPr>
        <p:spPr bwMode="auto">
          <a:xfrm flipV="1">
            <a:off x="6722678" y="2936320"/>
            <a:ext cx="0" cy="5536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99675D-0417-49A6-AD9F-07C5DB104FA0}"/>
              </a:ext>
            </a:extLst>
          </p:cNvPr>
          <p:cNvCxnSpPr/>
          <p:nvPr/>
        </p:nvCxnSpPr>
        <p:spPr bwMode="auto">
          <a:xfrm flipH="1">
            <a:off x="5551327" y="3489957"/>
            <a:ext cx="11713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3679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144" y="786712"/>
            <a:ext cx="2952328" cy="766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Here is the item we will link to</a:t>
            </a:r>
          </a:p>
          <a:p>
            <a:pPr marL="0" indent="0">
              <a:buNone/>
            </a:pPr>
            <a:endParaRPr lang="en-US" dirty="0"/>
          </a:p>
          <a:p>
            <a:pPr marL="857250" lvl="2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92EE2-F510-4681-9502-E6451A5CE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42" y="2859782"/>
            <a:ext cx="6614349" cy="1967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C8F181-DB4A-45D0-9E67-0C61C0A65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9" y="555526"/>
            <a:ext cx="4492371" cy="2150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483C10-E077-44B3-AD9F-864E9922E699}"/>
              </a:ext>
            </a:extLst>
          </p:cNvPr>
          <p:cNvSpPr/>
          <p:nvPr/>
        </p:nvSpPr>
        <p:spPr bwMode="auto">
          <a:xfrm>
            <a:off x="107504" y="573166"/>
            <a:ext cx="823824" cy="2376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AE1914-3D0D-49D4-BF41-22E696473C21}"/>
              </a:ext>
            </a:extLst>
          </p:cNvPr>
          <p:cNvSpPr/>
          <p:nvPr/>
        </p:nvSpPr>
        <p:spPr bwMode="auto">
          <a:xfrm>
            <a:off x="3594241" y="2867262"/>
            <a:ext cx="1558988" cy="4080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8FC64B-5A74-42D7-A696-5801A3B6A870}"/>
              </a:ext>
            </a:extLst>
          </p:cNvPr>
          <p:cNvSpPr/>
          <p:nvPr/>
        </p:nvSpPr>
        <p:spPr bwMode="auto">
          <a:xfrm>
            <a:off x="2848928" y="3566819"/>
            <a:ext cx="6240763" cy="135989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B548C-E9CE-462F-AC1B-382BB36DF116}"/>
              </a:ext>
            </a:extLst>
          </p:cNvPr>
          <p:cNvSpPr/>
          <p:nvPr/>
        </p:nvSpPr>
        <p:spPr bwMode="auto">
          <a:xfrm>
            <a:off x="409275" y="2062521"/>
            <a:ext cx="4132123" cy="61959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75C6D-64EF-49EC-9063-F9C32F2BC666}"/>
              </a:ext>
            </a:extLst>
          </p:cNvPr>
          <p:cNvSpPr txBox="1"/>
          <p:nvPr/>
        </p:nvSpPr>
        <p:spPr>
          <a:xfrm>
            <a:off x="323528" y="3640054"/>
            <a:ext cx="1872205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This is the year, volume and issue to which we will link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4D6322-0E53-4A8A-9722-1AE312D7AE67}"/>
              </a:ext>
            </a:extLst>
          </p:cNvPr>
          <p:cNvCxnSpPr>
            <a:cxnSpLocks/>
          </p:cNvCxnSpPr>
          <p:nvPr/>
        </p:nvCxnSpPr>
        <p:spPr bwMode="auto">
          <a:xfrm flipV="1">
            <a:off x="2044602" y="2713405"/>
            <a:ext cx="0" cy="8534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F0AA8C-B0A3-4D43-866D-5C8F25C6A447}"/>
              </a:ext>
            </a:extLst>
          </p:cNvPr>
          <p:cNvCxnSpPr>
            <a:cxnSpLocks/>
          </p:cNvCxnSpPr>
          <p:nvPr/>
        </p:nvCxnSpPr>
        <p:spPr bwMode="auto">
          <a:xfrm>
            <a:off x="2044602" y="3536779"/>
            <a:ext cx="834774" cy="6590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4201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800200"/>
          </a:xfrm>
        </p:spPr>
        <p:txBody>
          <a:bodyPr>
            <a:normAutofit/>
          </a:bodyPr>
          <a:lstStyle/>
          <a:p>
            <a:r>
              <a:rPr lang="en-US" dirty="0"/>
              <a:t>Here is the bibliographic record of the catalogued article.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AF0FB-F5E0-4C64-8D59-682E828D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0" y="2634015"/>
            <a:ext cx="8640000" cy="21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AE6C771-8935-4DD8-AF03-67DA94D3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9" y="1419622"/>
            <a:ext cx="8640000" cy="124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EC8CEA-3BB2-4914-8779-B6A4BBD34AA1}"/>
              </a:ext>
            </a:extLst>
          </p:cNvPr>
          <p:cNvSpPr txBox="1"/>
          <p:nvPr/>
        </p:nvSpPr>
        <p:spPr>
          <a:xfrm>
            <a:off x="149794" y="3052506"/>
            <a:ext cx="388337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Here we use sub field w to point to 035 field of host record.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15B90B-4B2E-47D2-8682-001E720221FE}"/>
              </a:ext>
            </a:extLst>
          </p:cNvPr>
          <p:cNvCxnSpPr>
            <a:cxnSpLocks/>
          </p:cNvCxnSpPr>
          <p:nvPr/>
        </p:nvCxnSpPr>
        <p:spPr bwMode="auto">
          <a:xfrm flipV="1">
            <a:off x="5512925" y="2877451"/>
            <a:ext cx="0" cy="4798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1D6B9B-51F7-4514-99D4-D18F0C316874}"/>
              </a:ext>
            </a:extLst>
          </p:cNvPr>
          <p:cNvSpPr txBox="1"/>
          <p:nvPr/>
        </p:nvSpPr>
        <p:spPr>
          <a:xfrm>
            <a:off x="4860450" y="3437511"/>
            <a:ext cx="388337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Here we use an elaborate combination of subfields g to point to a specific item. The article is in Volume 3, Issue 2, Part2 (Year 2013) of the Journal of library science in China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0ADCA4-3B56-4850-A31D-89EDD24CCCF0}"/>
              </a:ext>
            </a:extLst>
          </p:cNvPr>
          <p:cNvCxnSpPr>
            <a:cxnSpLocks/>
          </p:cNvCxnSpPr>
          <p:nvPr/>
        </p:nvCxnSpPr>
        <p:spPr bwMode="auto">
          <a:xfrm flipV="1">
            <a:off x="7586795" y="2891812"/>
            <a:ext cx="0" cy="5456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458F06-7B11-4830-B917-52F97EC2FAD0}"/>
              </a:ext>
            </a:extLst>
          </p:cNvPr>
          <p:cNvCxnSpPr>
            <a:cxnSpLocks/>
          </p:cNvCxnSpPr>
          <p:nvPr/>
        </p:nvCxnSpPr>
        <p:spPr bwMode="auto">
          <a:xfrm>
            <a:off x="4033164" y="3357262"/>
            <a:ext cx="147976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9ED5B73-9062-4B05-8AF7-2AAC01BEAD26}"/>
              </a:ext>
            </a:extLst>
          </p:cNvPr>
          <p:cNvSpPr/>
          <p:nvPr/>
        </p:nvSpPr>
        <p:spPr bwMode="auto">
          <a:xfrm>
            <a:off x="149794" y="1419622"/>
            <a:ext cx="8594026" cy="146317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AC519D-F05C-4939-8994-0E1A1F8EB3E8}"/>
              </a:ext>
            </a:extLst>
          </p:cNvPr>
          <p:cNvCxnSpPr/>
          <p:nvPr/>
        </p:nvCxnSpPr>
        <p:spPr bwMode="auto">
          <a:xfrm>
            <a:off x="5724150" y="2891810"/>
            <a:ext cx="30196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D0EFF-3989-4E83-8CF1-4D317916D281}"/>
              </a:ext>
            </a:extLst>
          </p:cNvPr>
          <p:cNvSpPr/>
          <p:nvPr/>
        </p:nvSpPr>
        <p:spPr bwMode="auto">
          <a:xfrm>
            <a:off x="78615" y="1686895"/>
            <a:ext cx="6106395" cy="23043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3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3507854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463BDFD-68FF-45E4-97E5-613F4CEFB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627534"/>
            <a:ext cx="8594026" cy="2890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16AE12F-88D7-4D14-8CA0-6E1FD2DA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4189680"/>
            <a:ext cx="8506800" cy="5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EAAC1197-E091-480E-8EF4-3B6D642B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652010"/>
            <a:ext cx="8507154" cy="57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9C1F5B-0231-4817-BEF5-901496230EDB}"/>
              </a:ext>
            </a:extLst>
          </p:cNvPr>
          <p:cNvCxnSpPr>
            <a:endCxn id="23" idx="1"/>
          </p:cNvCxnSpPr>
          <p:nvPr/>
        </p:nvCxnSpPr>
        <p:spPr bwMode="auto">
          <a:xfrm>
            <a:off x="769905" y="1530051"/>
            <a:ext cx="603804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194D24-4458-46CF-A223-902D7792FA4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449840" y="801467"/>
            <a:ext cx="2490312" cy="21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30B56C-6592-43B9-BA41-EE4082699136}"/>
              </a:ext>
            </a:extLst>
          </p:cNvPr>
          <p:cNvCxnSpPr>
            <a:cxnSpLocks/>
          </p:cNvCxnSpPr>
          <p:nvPr/>
        </p:nvCxnSpPr>
        <p:spPr bwMode="auto">
          <a:xfrm flipV="1">
            <a:off x="769905" y="1534979"/>
            <a:ext cx="0" cy="30777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FE36F6D-570B-40EB-A07B-FDCD45DA3FD9}"/>
              </a:ext>
            </a:extLst>
          </p:cNvPr>
          <p:cNvSpPr/>
          <p:nvPr/>
        </p:nvSpPr>
        <p:spPr bwMode="auto">
          <a:xfrm>
            <a:off x="1384385" y="628644"/>
            <a:ext cx="1997060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CB9CC3-C387-4DB3-98D6-2E463D24DDE3}"/>
              </a:ext>
            </a:extLst>
          </p:cNvPr>
          <p:cNvSpPr/>
          <p:nvPr/>
        </p:nvSpPr>
        <p:spPr bwMode="auto">
          <a:xfrm>
            <a:off x="1373709" y="1357229"/>
            <a:ext cx="3188735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E1C0ED-C056-482C-8090-DEAF04AF12BC}"/>
              </a:ext>
            </a:extLst>
          </p:cNvPr>
          <p:cNvSpPr/>
          <p:nvPr/>
        </p:nvSpPr>
        <p:spPr bwMode="auto">
          <a:xfrm>
            <a:off x="1373709" y="4439947"/>
            <a:ext cx="3188735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9D75CE-B10A-460B-AB49-A00BA246FF86}"/>
              </a:ext>
            </a:extLst>
          </p:cNvPr>
          <p:cNvSpPr/>
          <p:nvPr/>
        </p:nvSpPr>
        <p:spPr bwMode="auto">
          <a:xfrm>
            <a:off x="4606058" y="4439947"/>
            <a:ext cx="1997060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D1AC55-932E-4A2B-AE72-F766BD1FD5D3}"/>
              </a:ext>
            </a:extLst>
          </p:cNvPr>
          <p:cNvCxnSpPr>
            <a:endCxn id="24" idx="1"/>
          </p:cNvCxnSpPr>
          <p:nvPr/>
        </p:nvCxnSpPr>
        <p:spPr bwMode="auto">
          <a:xfrm flipV="1">
            <a:off x="769905" y="4612770"/>
            <a:ext cx="603804" cy="92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E43577-88F8-413F-92F7-9F1BADA0D11D}"/>
              </a:ext>
            </a:extLst>
          </p:cNvPr>
          <p:cNvCxnSpPr>
            <a:cxnSpLocks/>
          </p:cNvCxnSpPr>
          <p:nvPr/>
        </p:nvCxnSpPr>
        <p:spPr bwMode="auto">
          <a:xfrm flipV="1">
            <a:off x="5940152" y="801466"/>
            <a:ext cx="0" cy="36384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E267C9-9626-4434-B956-7E901D0115D2}"/>
              </a:ext>
            </a:extLst>
          </p:cNvPr>
          <p:cNvSpPr txBox="1"/>
          <p:nvPr/>
        </p:nvSpPr>
        <p:spPr>
          <a:xfrm>
            <a:off x="4562444" y="2237198"/>
            <a:ext cx="426150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Bibliographic links between the records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25F154-C3D9-4CF3-BEDC-B9D9241972CB}"/>
              </a:ext>
            </a:extLst>
          </p:cNvPr>
          <p:cNvSpPr/>
          <p:nvPr/>
        </p:nvSpPr>
        <p:spPr bwMode="auto">
          <a:xfrm>
            <a:off x="309045" y="3652010"/>
            <a:ext cx="8594026" cy="123796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3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492610-1A60-4F52-B998-D75538D66B22}"/>
              </a:ext>
            </a:extLst>
          </p:cNvPr>
          <p:cNvSpPr/>
          <p:nvPr/>
        </p:nvSpPr>
        <p:spPr bwMode="auto">
          <a:xfrm>
            <a:off x="309045" y="3321908"/>
            <a:ext cx="8594026" cy="123796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32590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one specific issue of many issues of a journal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D8374-28AD-4CA3-AD85-E3D74ACB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23" y="627534"/>
            <a:ext cx="8181725" cy="2433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FFE217D-DCE3-4C62-AD7B-08A9D039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403221"/>
            <a:ext cx="8507154" cy="57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1DA1FD-7C42-4B37-966F-976820C4C4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38629" y="2571750"/>
            <a:ext cx="1574607" cy="16040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ACBF097-DA31-4060-B8A6-14A3DD3FC4EB}"/>
              </a:ext>
            </a:extLst>
          </p:cNvPr>
          <p:cNvSpPr/>
          <p:nvPr/>
        </p:nvSpPr>
        <p:spPr bwMode="auto">
          <a:xfrm>
            <a:off x="885042" y="1837054"/>
            <a:ext cx="7719405" cy="12026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8D8E0D-CB35-4A16-A4A7-61C366835E97}"/>
              </a:ext>
            </a:extLst>
          </p:cNvPr>
          <p:cNvSpPr txBox="1"/>
          <p:nvPr/>
        </p:nvSpPr>
        <p:spPr>
          <a:xfrm>
            <a:off x="3400646" y="1192563"/>
            <a:ext cx="451258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Item links between the records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88FA9DE-0F5C-44C8-8B32-071C8F3F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3940891"/>
            <a:ext cx="8506800" cy="5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EBA040-1AC0-4FC0-AC87-AED1657C75A2}"/>
              </a:ext>
            </a:extLst>
          </p:cNvPr>
          <p:cNvSpPr/>
          <p:nvPr/>
        </p:nvSpPr>
        <p:spPr bwMode="auto">
          <a:xfrm>
            <a:off x="6338629" y="4191158"/>
            <a:ext cx="2477215" cy="3456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6427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18907</TotalTime>
  <Words>566</Words>
  <Application>Microsoft Office PowerPoint</Application>
  <PresentationFormat>On-screen Show (16:9)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Link to one specific issue of many issues of a journal</vt:lpstr>
      <vt:lpstr>Link to one specific issue of many issues of a journal</vt:lpstr>
      <vt:lpstr>Link to one specific issue of many issues of a journal</vt:lpstr>
      <vt:lpstr>Link to one specific issue of many issues of a journal</vt:lpstr>
      <vt:lpstr>Link to one specific issue of many issues of a journal</vt:lpstr>
      <vt:lpstr>Link to one specific issue of many issues of a journal</vt:lpstr>
      <vt:lpstr>Link to one specific issue of many issues of a journal</vt:lpstr>
      <vt:lpstr>Link to one specific issue of many issues of a journal</vt:lpstr>
      <vt:lpstr>Link to one specific issue of many issues of a journal</vt:lpstr>
      <vt:lpstr>Link to one specific issue of many issues of a journal</vt:lpstr>
      <vt:lpstr>Link to one specific issue of many issues of a journal</vt:lpstr>
      <vt:lpstr>Link to one specific issue of many issues of a journal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1812</cp:revision>
  <dcterms:created xsi:type="dcterms:W3CDTF">2017-01-02T15:10:30Z</dcterms:created>
  <dcterms:modified xsi:type="dcterms:W3CDTF">2025-01-28T22:21:31Z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